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16"/>
  </p:notesMasterIdLst>
  <p:handoutMasterIdLst>
    <p:handoutMasterId r:id="rId17"/>
  </p:handoutMasterIdLst>
  <p:sldIdLst>
    <p:sldId id="547" r:id="rId2"/>
    <p:sldId id="550" r:id="rId3"/>
    <p:sldId id="563" r:id="rId4"/>
    <p:sldId id="570" r:id="rId5"/>
    <p:sldId id="574" r:id="rId6"/>
    <p:sldId id="584" r:id="rId7"/>
    <p:sldId id="582" r:id="rId8"/>
    <p:sldId id="590" r:id="rId9"/>
    <p:sldId id="596" r:id="rId10"/>
    <p:sldId id="573" r:id="rId11"/>
    <p:sldId id="562" r:id="rId12"/>
    <p:sldId id="554" r:id="rId13"/>
    <p:sldId id="552" r:id="rId14"/>
    <p:sldId id="553" r:id="rId15"/>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A3175D64-74E5-4B6B-A781-BDCFF955517E}">
          <p14:sldIdLst>
            <p14:sldId id="547"/>
            <p14:sldId id="550"/>
            <p14:sldId id="563"/>
            <p14:sldId id="570"/>
            <p14:sldId id="574"/>
            <p14:sldId id="584"/>
            <p14:sldId id="582"/>
            <p14:sldId id="590"/>
            <p14:sldId id="596"/>
            <p14:sldId id="573"/>
            <p14:sldId id="562"/>
            <p14:sldId id="554"/>
            <p14:sldId id="552"/>
            <p14:sldId id="553"/>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FF9900"/>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054" autoAdjust="0"/>
    <p:restoredTop sz="94660"/>
  </p:normalViewPr>
  <p:slideViewPr>
    <p:cSldViewPr>
      <p:cViewPr varScale="1">
        <p:scale>
          <a:sx n="85" d="100"/>
          <a:sy n="85" d="100"/>
        </p:scale>
        <p:origin x="-138"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1590"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2020-07-29</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7/29/2020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012160" y="5576753"/>
            <a:ext cx="2952328"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a:t>
            </a:r>
            <a:r>
              <a:rPr lang="en-US" sz="1100" b="0" kern="0" dirty="0" smtClean="0">
                <a:solidFill>
                  <a:srgbClr val="FFFFFF"/>
                </a:solidFill>
                <a:latin typeface="Georgia" panose="02040502050405020303" pitchFamily="18" charset="0"/>
                <a:ea typeface="ＭＳ Ｐゴシック" charset="-128"/>
                <a:cs typeface="Arial" pitchFamily="34" charset="0"/>
              </a:rPr>
              <a:t>. Hiren Patel, Ph.D</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Dietl</a:t>
            </a:r>
            <a:r>
              <a:rPr lang="en-US" sz="1100" b="0" kern="0" dirty="0" smtClean="0">
                <a:solidFill>
                  <a:srgbClr val="FFFFFF"/>
                </a:solidFill>
                <a:latin typeface="Georgia" panose="02040502050405020303" pitchFamily="18" charset="0"/>
                <a:ea typeface="ＭＳ Ｐゴシック" charset="-128"/>
                <a:cs typeface="Arial" pitchFamily="34" charset="0"/>
              </a:rPr>
              <a:t>, Ph.D.</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smtClean="0">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251520" y="5347583"/>
            <a:ext cx="1151257" cy="4583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The </a:t>
            </a: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rPr>
              <a:t>const</a:t>
            </a: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 keyword: keeping data safe</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198" t="18755"/>
          <a:stretch/>
        </p:blipFill>
        <p:spPr bwMode="auto">
          <a:xfrm>
            <a:off x="33338" y="38100"/>
            <a:ext cx="1714448" cy="5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bwMode="auto">
          <a:xfrm>
            <a:off x="8277066" y="6515494"/>
            <a:ext cx="798780" cy="3180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7784" y="3111103"/>
            <a:ext cx="6336704" cy="1470025"/>
          </a:xfrm>
        </p:spPr>
        <p:txBody>
          <a:bodyPr>
            <a:normAutofit/>
          </a:bodyPr>
          <a:lstStyle/>
          <a:p>
            <a:r>
              <a:rPr lang="en-CA" dirty="0" smtClean="0"/>
              <a:t>The </a:t>
            </a:r>
            <a:r>
              <a:rPr lang="en-CA" dirty="0" smtClean="0">
                <a:latin typeface="Consolas" panose="020B0609020204030204" pitchFamily="49" charset="0"/>
                <a:cs typeface="Consolas" panose="020B0609020204030204" pitchFamily="49" charset="0"/>
              </a:rPr>
              <a:t>const</a:t>
            </a:r>
            <a:r>
              <a:rPr lang="en-CA" dirty="0" smtClean="0"/>
              <a:t> keyword:</a:t>
            </a:r>
            <a:br>
              <a:rPr lang="en-CA" dirty="0" smtClean="0"/>
            </a:br>
            <a:r>
              <a:rPr lang="en-CA" dirty="0" smtClean="0"/>
              <a:t>keeping data safe</a:t>
            </a:r>
            <a:endParaRPr lang="en-CA"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4135"/>
    </mc:Choice>
    <mc:Fallback>
      <p:transition spd="slow" advTm="14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Synopsis</a:t>
            </a:r>
            <a:endParaRPr lang="en-CA" dirty="0"/>
          </a:p>
        </p:txBody>
      </p:sp>
      <p:sp>
        <p:nvSpPr>
          <p:cNvPr id="3" name="Content Placeholder 2"/>
          <p:cNvSpPr>
            <a:spLocks noGrp="1"/>
          </p:cNvSpPr>
          <p:nvPr>
            <p:ph idx="1"/>
          </p:nvPr>
        </p:nvSpPr>
        <p:spPr/>
        <p:txBody>
          <a:bodyPr/>
          <a:lstStyle/>
          <a:p>
            <a:r>
              <a:rPr lang="en-CA" dirty="0" smtClean="0"/>
              <a:t>A perfectly functioning program that uses </a:t>
            </a:r>
            <a:r>
              <a:rPr lang="en-CA" dirty="0" smtClean="0">
                <a:latin typeface="Consolas" panose="020B0609020204030204" pitchFamily="49" charset="0"/>
                <a:cs typeface="Consolas" panose="020B0609020204030204" pitchFamily="49" charset="0"/>
              </a:rPr>
              <a:t>const</a:t>
            </a:r>
            <a:r>
              <a:rPr lang="en-CA" dirty="0" smtClean="0"/>
              <a:t> will still be a perfectly functioning program if </a:t>
            </a:r>
            <a:r>
              <a:rPr lang="en-CA" b="1" dirty="0" smtClean="0"/>
              <a:t>all</a:t>
            </a:r>
            <a:r>
              <a:rPr lang="en-CA" dirty="0" smtClean="0"/>
              <a:t> instances of </a:t>
            </a:r>
            <a:r>
              <a:rPr lang="en-CA" dirty="0" smtClean="0">
                <a:latin typeface="Consolas" panose="020B0609020204030204" pitchFamily="49" charset="0"/>
                <a:cs typeface="Consolas" panose="020B0609020204030204" pitchFamily="49" charset="0"/>
              </a:rPr>
              <a:t>const</a:t>
            </a:r>
            <a:r>
              <a:rPr lang="en-CA" dirty="0" smtClean="0"/>
              <a:t> are removed</a:t>
            </a:r>
          </a:p>
          <a:p>
            <a:r>
              <a:rPr lang="en-CA" dirty="0" smtClean="0"/>
              <a:t>A perfectly </a:t>
            </a:r>
            <a:r>
              <a:rPr lang="en-CA" dirty="0" smtClean="0"/>
              <a:t>functioning </a:t>
            </a:r>
            <a:r>
              <a:rPr lang="en-CA" dirty="0" smtClean="0"/>
              <a:t>program that uses </a:t>
            </a:r>
            <a:r>
              <a:rPr lang="en-CA" dirty="0" err="1" smtClean="0">
                <a:latin typeface="Consolas" panose="020B0609020204030204" pitchFamily="49" charset="0"/>
                <a:cs typeface="Consolas" panose="020B0609020204030204" pitchFamily="49" charset="0"/>
              </a:rPr>
              <a:t>const</a:t>
            </a:r>
            <a:r>
              <a:rPr lang="en-CA" dirty="0" smtClean="0"/>
              <a:t> </a:t>
            </a:r>
            <a:r>
              <a:rPr lang="en-CA" dirty="0" smtClean="0"/>
              <a:t>correctly, however,</a:t>
            </a:r>
          </a:p>
          <a:p>
            <a:pPr marL="0" indent="0">
              <a:buNone/>
            </a:pPr>
            <a:r>
              <a:rPr lang="en-CA" dirty="0" smtClean="0"/>
              <a:t>     is </a:t>
            </a:r>
            <a:r>
              <a:rPr lang="en-CA" dirty="0" smtClean="0"/>
              <a:t>less likely to have errors introduced by subsequent </a:t>
            </a:r>
            <a:r>
              <a:rPr lang="en-CA" dirty="0" smtClean="0"/>
              <a:t>programmers</a:t>
            </a:r>
            <a:endParaRPr lang="en-CA" dirty="0" smtClean="0"/>
          </a:p>
          <a:p>
            <a:endParaRPr lang="en-CA" dirty="0"/>
          </a:p>
          <a:p>
            <a:r>
              <a:rPr lang="en-CA" dirty="0" smtClean="0"/>
              <a:t>All </a:t>
            </a:r>
            <a:r>
              <a:rPr lang="en-CA" dirty="0">
                <a:latin typeface="Consolas" panose="020B0609020204030204" pitchFamily="49" charset="0"/>
                <a:cs typeface="Consolas" panose="020B0609020204030204" pitchFamily="49" charset="0"/>
              </a:rPr>
              <a:t>const</a:t>
            </a:r>
            <a:r>
              <a:rPr lang="en-CA" dirty="0"/>
              <a:t> </a:t>
            </a:r>
            <a:r>
              <a:rPr lang="en-CA" dirty="0" smtClean="0"/>
              <a:t>says to the programmer or compiler:</a:t>
            </a:r>
          </a:p>
          <a:p>
            <a:pPr lvl="1"/>
            <a:r>
              <a:rPr lang="en-CA" dirty="0" smtClean="0"/>
              <a:t>This local variable or </a:t>
            </a:r>
            <a:r>
              <a:rPr lang="en-CA" dirty="0" smtClean="0"/>
              <a:t>parameter </a:t>
            </a:r>
            <a:r>
              <a:rPr lang="en-CA" dirty="0" smtClean="0"/>
              <a:t>should </a:t>
            </a:r>
            <a:r>
              <a:rPr lang="en-CA" dirty="0" smtClean="0"/>
              <a:t>not be changed</a:t>
            </a:r>
            <a:endParaRPr lang="en-CA"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06412132"/>
      </p:ext>
    </p:extLst>
  </p:cSld>
  <p:clrMapOvr>
    <a:masterClrMapping/>
  </p:clrMapOvr>
  <mc:AlternateContent xmlns:mc="http://schemas.openxmlformats.org/markup-compatibility/2006">
    <mc:Choice xmlns:p14="http://schemas.microsoft.com/office/powerpoint/2010/main" Requires="p14">
      <p:transition spd="slow" p14:dur="2000" advTm="63095"/>
    </mc:Choice>
    <mc:Fallback>
      <p:transition spd="slow" advTm="63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CA" dirty="0" smtClean="0"/>
              <a:t>Know that the const keyword is there for one reason only:</a:t>
            </a:r>
          </a:p>
          <a:p>
            <a:pPr lvl="2"/>
            <a:r>
              <a:rPr lang="en-CA" dirty="0" smtClean="0"/>
              <a:t>To prevent you from assigning to a variable or parameter that must not be changed</a:t>
            </a:r>
          </a:p>
          <a:p>
            <a:pPr lvl="1"/>
            <a:r>
              <a:rPr lang="en-CA" dirty="0" smtClean="0"/>
              <a:t>Understand that anything declared </a:t>
            </a:r>
            <a:r>
              <a:rPr lang="en-CA" dirty="0" smtClean="0">
                <a:latin typeface="Consolas" panose="020B0609020204030204" pitchFamily="49" charset="0"/>
                <a:cs typeface="Consolas" panose="020B0609020204030204" pitchFamily="49" charset="0"/>
              </a:rPr>
              <a:t>const</a:t>
            </a:r>
            <a:r>
              <a:rPr lang="en-CA" dirty="0" smtClean="0"/>
              <a:t> must be initialized</a:t>
            </a:r>
          </a:p>
          <a:p>
            <a:pPr lvl="1"/>
            <a:r>
              <a:rPr lang="en-CA" dirty="0" smtClean="0"/>
              <a:t>Know the relationships:</a:t>
            </a:r>
          </a:p>
          <a:p>
            <a:pPr marL="457200" lvl="1" indent="0">
              <a:buNone/>
            </a:pPr>
            <a:r>
              <a:rPr lang="en-CA" dirty="0"/>
              <a:t>	</a:t>
            </a:r>
            <a:r>
              <a:rPr lang="en-CA" dirty="0" smtClean="0"/>
              <a:t>	      local variable	↔  local constant</a:t>
            </a:r>
          </a:p>
          <a:p>
            <a:pPr marL="457200" lvl="1" indent="0">
              <a:buNone/>
            </a:pPr>
            <a:r>
              <a:rPr lang="en-CA" dirty="0"/>
              <a:t>	</a:t>
            </a:r>
            <a:r>
              <a:rPr lang="en-CA" dirty="0" smtClean="0"/>
              <a:t>	           parameter	↔  </a:t>
            </a:r>
            <a:r>
              <a:rPr lang="en-CA" dirty="0"/>
              <a:t>constant </a:t>
            </a:r>
            <a:r>
              <a:rPr lang="en-CA" dirty="0" smtClean="0"/>
              <a:t>parameter</a:t>
            </a:r>
          </a:p>
          <a:p>
            <a:pPr lvl="1"/>
            <a:endParaRPr lang="en-CA"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42114"/>
    </mc:Choice>
    <mc:Fallback>
      <p:transition spd="slow" advTm="42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CA" sz="1800" dirty="0"/>
              <a:t>[1]	https://en.wikipedia.org/wiki/Const_(computer_programming</a:t>
            </a:r>
            <a:r>
              <a:rPr lang="en-CA" sz="1800" dirty="0" smtClean="0"/>
              <a:t>)</a:t>
            </a:r>
          </a:p>
          <a:p>
            <a:pPr marL="0" indent="0">
              <a:buNone/>
            </a:pPr>
            <a:r>
              <a:rPr lang="en-CA" sz="1800" dirty="0" smtClean="0"/>
              <a:t>[2]</a:t>
            </a:r>
            <a:r>
              <a:rPr lang="en-CA" sz="1800" dirty="0"/>
              <a:t>	http://www.cplusplus.com/doc/tutorial/constants</a:t>
            </a:r>
            <a:r>
              <a:rPr lang="en-CA" sz="1800" dirty="0" smtClean="0"/>
              <a:t>/</a:t>
            </a:r>
          </a:p>
          <a:p>
            <a:pPr marL="0" indent="0">
              <a:buNone/>
            </a:pPr>
            <a:r>
              <a:rPr lang="en-CA" sz="1800" dirty="0"/>
              <a:t>[3]	http://www.dietmar-kuehl.de/mirror/c++-</a:t>
            </a:r>
            <a:r>
              <a:rPr lang="en-CA" sz="1800" dirty="0" smtClean="0"/>
              <a:t>faq/const-correctness.html</a:t>
            </a:r>
          </a:p>
          <a:p>
            <a:pPr marL="0" indent="0">
              <a:buNone/>
            </a:pPr>
            <a:endParaRPr lang="en-CA" sz="1800" dirty="0" smtClean="0"/>
          </a:p>
          <a:p>
            <a:pPr marL="0" indent="0">
              <a:buNone/>
            </a:pPr>
            <a:endParaRPr lang="en-CA" sz="1800" dirty="0"/>
          </a:p>
          <a:p>
            <a:pPr marL="0" indent="0">
              <a:buNone/>
            </a:pPr>
            <a:endParaRPr lang="en-CA" sz="1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3375"/>
    </mc:Choice>
    <mc:Fallback>
      <p:transition spd="slow" advTm="3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2554"/>
    </mc:Choice>
    <mc:Fallback>
      <p:transition spd="slow" advTm="2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4265"/>
    </mc:Choice>
    <mc:Fallback>
      <p:transition spd="slow" advTm="4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Understand the need to protect stored values</a:t>
            </a:r>
          </a:p>
          <a:p>
            <a:pPr lvl="1"/>
            <a:r>
              <a:rPr lang="en-CA" dirty="0" smtClean="0"/>
              <a:t>Examine constant local variables and constant </a:t>
            </a:r>
            <a:r>
              <a:rPr lang="en-CA" dirty="0" smtClean="0"/>
              <a:t>parameters</a:t>
            </a:r>
            <a:endParaRPr lang="en-CA" dirty="0" smtClean="0"/>
          </a:p>
          <a:p>
            <a:pPr lvl="1"/>
            <a:r>
              <a:rPr lang="en-CA" dirty="0" smtClean="0"/>
              <a:t>See how this is used</a:t>
            </a:r>
            <a:endParaRPr lang="en-CA" dirty="0" smtClean="0"/>
          </a:p>
          <a:p>
            <a:pPr lvl="1"/>
            <a:r>
              <a:rPr lang="en-CA" dirty="0" smtClean="0"/>
              <a:t>Understand the software engineering principle behind this keyword</a:t>
            </a:r>
          </a:p>
          <a:p>
            <a:pPr lvl="1"/>
            <a:endParaRPr lang="en-CA"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25339"/>
    </mc:Choice>
    <mc:Fallback>
      <p:transition spd="slow" advTm="25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Programming practice</a:t>
            </a:r>
            <a:endParaRPr lang="en-CA" dirty="0"/>
          </a:p>
        </p:txBody>
      </p:sp>
      <p:sp>
        <p:nvSpPr>
          <p:cNvPr id="3" name="Content Placeholder 2"/>
          <p:cNvSpPr>
            <a:spLocks noGrp="1"/>
          </p:cNvSpPr>
          <p:nvPr>
            <p:ph idx="1"/>
          </p:nvPr>
        </p:nvSpPr>
        <p:spPr/>
        <p:txBody>
          <a:bodyPr/>
          <a:lstStyle/>
          <a:p>
            <a:r>
              <a:rPr lang="en-CA" dirty="0" smtClean="0"/>
              <a:t>Up to this point, we have looked most at principles of programming</a:t>
            </a:r>
          </a:p>
          <a:p>
            <a:r>
              <a:rPr lang="en-CA" dirty="0" smtClean="0"/>
              <a:t>We have seen </a:t>
            </a:r>
            <a:r>
              <a:rPr lang="en-CA" dirty="0"/>
              <a:t>the structured programming </a:t>
            </a:r>
            <a:r>
              <a:rPr lang="en-CA" dirty="0" smtClean="0"/>
              <a:t>theorem</a:t>
            </a:r>
          </a:p>
          <a:p>
            <a:pPr lvl="1"/>
            <a:r>
              <a:rPr lang="en-CA" dirty="0" smtClean="0"/>
              <a:t>This is responsible for our ability to write software projects on the scale we see today</a:t>
            </a:r>
          </a:p>
          <a:p>
            <a:pPr lvl="1"/>
            <a:r>
              <a:rPr lang="en-CA" dirty="0" smtClean="0"/>
              <a:t>By restricting flow control to conditional statements and looping statements, code maintainability is greatly increased</a:t>
            </a:r>
          </a:p>
          <a:p>
            <a:endParaRPr lang="en-CA" dirty="0"/>
          </a:p>
          <a:p>
            <a:r>
              <a:rPr lang="en-CA" dirty="0" smtClean="0"/>
              <a:t>We will now look at another software engineering tool that can be used to reduce both development and maintenance time and costs</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47280704"/>
      </p:ext>
    </p:extLst>
  </p:cSld>
  <p:clrMapOvr>
    <a:masterClrMapping/>
  </p:clrMapOvr>
  <mc:AlternateContent xmlns:mc="http://schemas.openxmlformats.org/markup-compatibility/2006">
    <mc:Choice xmlns:p14="http://schemas.microsoft.com/office/powerpoint/2010/main" Requires="p14">
      <p:transition spd="slow" p14:dur="2000" advTm="58555"/>
    </mc:Choice>
    <mc:Fallback>
      <p:transition spd="slow" advTm="58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Software problem</a:t>
            </a:r>
            <a:endParaRPr lang="en-CA" dirty="0"/>
          </a:p>
        </p:txBody>
      </p:sp>
      <p:sp>
        <p:nvSpPr>
          <p:cNvPr id="3" name="Content Placeholder 2"/>
          <p:cNvSpPr>
            <a:spLocks noGrp="1"/>
          </p:cNvSpPr>
          <p:nvPr>
            <p:ph idx="1"/>
          </p:nvPr>
        </p:nvSpPr>
        <p:spPr/>
        <p:txBody>
          <a:bodyPr/>
          <a:lstStyle/>
          <a:p>
            <a:r>
              <a:rPr lang="en-CA" dirty="0" smtClean="0"/>
              <a:t>Some </a:t>
            </a:r>
            <a:r>
              <a:rPr lang="en-CA" dirty="0" smtClean="0"/>
              <a:t>local variables </a:t>
            </a:r>
            <a:r>
              <a:rPr lang="en-CA" dirty="0" smtClean="0"/>
              <a:t>or parameters contain </a:t>
            </a:r>
            <a:r>
              <a:rPr lang="en-CA" dirty="0" smtClean="0"/>
              <a:t>values</a:t>
            </a:r>
          </a:p>
          <a:p>
            <a:pPr marL="0" indent="0">
              <a:buNone/>
            </a:pPr>
            <a:r>
              <a:rPr lang="en-CA" dirty="0"/>
              <a:t>	</a:t>
            </a:r>
            <a:r>
              <a:rPr lang="en-CA" dirty="0" smtClean="0"/>
              <a:t>	that are </a:t>
            </a:r>
            <a:r>
              <a:rPr lang="en-CA" dirty="0" smtClean="0"/>
              <a:t>not </a:t>
            </a:r>
            <a:r>
              <a:rPr lang="en-CA" dirty="0" smtClean="0"/>
              <a:t>meant to be changed:</a:t>
            </a:r>
          </a:p>
          <a:p>
            <a:pPr marL="0" indent="0">
              <a:buNone/>
            </a:pPr>
            <a:r>
              <a:rPr lang="en-CA" sz="1600" dirty="0" smtClean="0"/>
              <a:t>	</a:t>
            </a:r>
            <a:r>
              <a:rPr lang="en-CA" sz="1600" dirty="0" err="1" smtClean="0">
                <a:latin typeface="Consolas" panose="020B0609020204030204" pitchFamily="49" charset="0"/>
                <a:cs typeface="Consolas" panose="020B0609020204030204" pitchFamily="49" charset="0"/>
              </a:rPr>
              <a:t>int</a:t>
            </a:r>
            <a:r>
              <a:rPr lang="en-CA" sz="1600" dirty="0" smtClean="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main() {</a:t>
            </a:r>
          </a:p>
          <a:p>
            <a:pPr marL="0" indent="0">
              <a:buNone/>
            </a:pPr>
            <a:r>
              <a:rPr lang="en-CA" sz="1600" dirty="0" smtClean="0">
                <a:latin typeface="Consolas" panose="020B0609020204030204" pitchFamily="49" charset="0"/>
                <a:cs typeface="Consolas" panose="020B0609020204030204" pitchFamily="49" charset="0"/>
              </a:rPr>
              <a:t>	</a:t>
            </a:r>
            <a:r>
              <a:rPr lang="en-CA" sz="1600" dirty="0">
                <a:latin typeface="Consolas" panose="020B0609020204030204" pitchFamily="49" charset="0"/>
                <a:cs typeface="Consolas" panose="020B0609020204030204" pitchFamily="49" charset="0"/>
              </a:rPr>
              <a:t>    double </a:t>
            </a:r>
            <a:r>
              <a:rPr lang="en-CA" sz="1600" dirty="0" smtClean="0">
                <a:latin typeface="Consolas" panose="020B0609020204030204" pitchFamily="49" charset="0"/>
                <a:cs typeface="Consolas" panose="020B0609020204030204" pitchFamily="49" charset="0"/>
              </a:rPr>
              <a:t>pi{3.1415926535897932};</a:t>
            </a:r>
          </a:p>
          <a:p>
            <a:pPr marL="0"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 do something...</a:t>
            </a:r>
          </a:p>
          <a:p>
            <a:pPr marL="0" indent="0">
              <a:buNone/>
            </a:pPr>
            <a:endParaRPr lang="en-CA" sz="1600" dirty="0">
              <a:latin typeface="Consolas" panose="020B0609020204030204" pitchFamily="49" charset="0"/>
              <a:cs typeface="Consolas" panose="020B0609020204030204" pitchFamily="49" charset="0"/>
            </a:endParaRPr>
          </a:p>
          <a:p>
            <a:pPr marL="0"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if ( pi &gt; x ) {</a:t>
            </a:r>
          </a:p>
          <a:p>
            <a:pPr marL="0"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 Do something...</a:t>
            </a:r>
          </a:p>
          <a:p>
            <a:pPr marL="0"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 else if ( pi = x ) {</a:t>
            </a:r>
          </a:p>
          <a:p>
            <a:pPr marL="0" indent="0">
              <a:buNone/>
            </a:pPr>
            <a:r>
              <a:rPr lang="en-CA" sz="1600" dirty="0" smtClean="0">
                <a:latin typeface="Consolas" panose="020B0609020204030204" pitchFamily="49" charset="0"/>
                <a:cs typeface="Consolas" panose="020B0609020204030204" pitchFamily="49" charset="0"/>
              </a:rPr>
              <a:t>	        // Do something else...</a:t>
            </a:r>
          </a:p>
          <a:p>
            <a:pPr marL="0"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a:t>
            </a:r>
          </a:p>
          <a:p>
            <a:pPr marL="0" indent="0">
              <a:buNone/>
            </a:pPr>
            <a:endParaRPr lang="en-US" sz="1600" dirty="0">
              <a:latin typeface="Consolas" panose="020B0609020204030204" pitchFamily="49" charset="0"/>
              <a:cs typeface="Consolas" panose="020B0609020204030204" pitchFamily="49" charset="0"/>
            </a:endParaRPr>
          </a:p>
          <a:p>
            <a:pPr marL="0" indent="0">
              <a:buNone/>
            </a:pPr>
            <a:r>
              <a:rPr lang="en-US" sz="1600" dirty="0" smtClean="0">
                <a:latin typeface="Consolas" panose="020B0609020204030204" pitchFamily="49" charset="0"/>
                <a:cs typeface="Consolas" panose="020B0609020204030204" pitchFamily="49" charset="0"/>
              </a:rPr>
              <a:t>           // Keep doing stuff...</a:t>
            </a:r>
            <a:endParaRPr lang="en-CA" sz="1600" dirty="0" smtClean="0">
              <a:latin typeface="Consolas" panose="020B0609020204030204" pitchFamily="49" charset="0"/>
              <a:cs typeface="Consolas" panose="020B0609020204030204" pitchFamily="49" charset="0"/>
            </a:endParaRPr>
          </a:p>
          <a:p>
            <a:pPr marL="0"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a:t>
            </a:r>
          </a:p>
          <a:p>
            <a:pPr lvl="0"/>
            <a:endParaRPr lang="en-CA" dirty="0" smtClean="0">
              <a:solidFill>
                <a:prstClr val="black"/>
              </a:solidFill>
            </a:endParaRPr>
          </a:p>
          <a:p>
            <a:pPr lvl="1"/>
            <a:r>
              <a:rPr lang="en-CA" dirty="0" smtClean="0">
                <a:solidFill>
                  <a:prstClr val="black"/>
                </a:solidFill>
              </a:rPr>
              <a:t>What happened here?</a:t>
            </a:r>
            <a:endParaRPr lang="en-CA" sz="1700" dirty="0" smtClean="0"/>
          </a:p>
        </p:txBody>
      </p:sp>
      <p:sp>
        <p:nvSpPr>
          <p:cNvPr id="5" name="Rounded Rectangle 4"/>
          <p:cNvSpPr/>
          <p:nvPr/>
        </p:nvSpPr>
        <p:spPr>
          <a:xfrm>
            <a:off x="3167628" y="4085456"/>
            <a:ext cx="828308" cy="3516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09375691"/>
      </p:ext>
    </p:extLst>
  </p:cSld>
  <p:clrMapOvr>
    <a:masterClrMapping/>
  </p:clrMapOvr>
  <mc:AlternateContent xmlns:mc="http://schemas.openxmlformats.org/markup-compatibility/2006">
    <mc:Choice xmlns:p14="http://schemas.microsoft.com/office/powerpoint/2010/main" Requires="p14">
      <p:transition spd="slow" p14:dur="2000" advTm="55907"/>
    </mc:Choice>
    <mc:Fallback>
      <p:transition spd="slow" advTm="55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Local constants</a:t>
            </a:r>
            <a:endParaRPr lang="en-CA" dirty="0"/>
          </a:p>
        </p:txBody>
      </p:sp>
      <p:sp>
        <p:nvSpPr>
          <p:cNvPr id="3" name="Content Placeholder 2"/>
          <p:cNvSpPr>
            <a:spLocks noGrp="1"/>
          </p:cNvSpPr>
          <p:nvPr>
            <p:ph idx="1"/>
          </p:nvPr>
        </p:nvSpPr>
        <p:spPr/>
        <p:txBody>
          <a:bodyPr/>
          <a:lstStyle/>
          <a:p>
            <a:r>
              <a:rPr lang="en-CA" dirty="0" smtClean="0"/>
              <a:t>To prevent </a:t>
            </a:r>
            <a:r>
              <a:rPr lang="en-CA" dirty="0" smtClean="0"/>
              <a:t>assignment to </a:t>
            </a:r>
            <a:r>
              <a:rPr lang="en-CA" dirty="0" smtClean="0"/>
              <a:t>a local variable after </a:t>
            </a:r>
            <a:r>
              <a:rPr lang="en-CA" dirty="0" smtClean="0"/>
              <a:t>initialization,</a:t>
            </a:r>
          </a:p>
          <a:p>
            <a:pPr marL="0" indent="0">
              <a:buNone/>
            </a:pPr>
            <a:r>
              <a:rPr lang="en-CA" dirty="0"/>
              <a:t>	</a:t>
            </a:r>
            <a:r>
              <a:rPr lang="en-CA" dirty="0" smtClean="0"/>
              <a:t>	</a:t>
            </a:r>
            <a:r>
              <a:rPr lang="en-CA" dirty="0" smtClean="0"/>
              <a:t>that identifier can </a:t>
            </a:r>
            <a:r>
              <a:rPr lang="en-CA" dirty="0" smtClean="0"/>
              <a:t>be declared constant:</a:t>
            </a:r>
          </a:p>
          <a:p>
            <a:pPr marL="0" indent="0">
              <a:buNone/>
            </a:pPr>
            <a:r>
              <a:rPr lang="en-CA" sz="1800" dirty="0" smtClean="0"/>
              <a:t>	</a:t>
            </a:r>
            <a:r>
              <a:rPr lang="en-CA" sz="1800" i="1" dirty="0" smtClean="0">
                <a:latin typeface="Consolas" panose="020B0609020204030204" pitchFamily="49" charset="0"/>
                <a:cs typeface="Consolas" panose="020B0609020204030204" pitchFamily="49" charset="0"/>
              </a:rPr>
              <a:t>typename</a:t>
            </a:r>
            <a:r>
              <a:rPr lang="en-CA" sz="1800" dirty="0" smtClean="0">
                <a:latin typeface="Consolas" panose="020B0609020204030204" pitchFamily="49" charset="0"/>
                <a:cs typeface="Consolas" panose="020B0609020204030204" pitchFamily="49" charset="0"/>
              </a:rPr>
              <a:t> </a:t>
            </a:r>
            <a:r>
              <a:rPr lang="en-CA" sz="1800" b="1" dirty="0" smtClean="0">
                <a:latin typeface="Consolas" panose="020B0609020204030204" pitchFamily="49" charset="0"/>
                <a:cs typeface="Consolas" panose="020B0609020204030204" pitchFamily="49" charset="0"/>
              </a:rPr>
              <a:t>const</a:t>
            </a:r>
            <a:r>
              <a:rPr lang="en-CA" sz="1800" dirty="0" smtClean="0">
                <a:latin typeface="Consolas" panose="020B0609020204030204" pitchFamily="49" charset="0"/>
                <a:cs typeface="Consolas" panose="020B0609020204030204" pitchFamily="49" charset="0"/>
              </a:rPr>
              <a:t> </a:t>
            </a:r>
            <a:r>
              <a:rPr lang="en-CA" sz="1800" i="1" dirty="0" smtClean="0">
                <a:latin typeface="Consolas" panose="020B0609020204030204" pitchFamily="49" charset="0"/>
                <a:cs typeface="Consolas" panose="020B0609020204030204" pitchFamily="49" charset="0"/>
              </a:rPr>
              <a:t>IDENTIFIER</a:t>
            </a:r>
            <a:r>
              <a:rPr lang="en-CA" sz="1800" dirty="0" smtClean="0">
                <a:latin typeface="Consolas" panose="020B0609020204030204" pitchFamily="49" charset="0"/>
                <a:cs typeface="Consolas" panose="020B0609020204030204" pitchFamily="49" charset="0"/>
              </a:rPr>
              <a:t>{</a:t>
            </a:r>
            <a:r>
              <a:rPr lang="en-CA" sz="1800" i="1" dirty="0" smtClean="0">
                <a:latin typeface="Consolas" panose="020B0609020204030204" pitchFamily="49" charset="0"/>
                <a:cs typeface="Consolas" panose="020B0609020204030204" pitchFamily="49" charset="0"/>
              </a:rPr>
              <a:t>value</a:t>
            </a:r>
            <a:r>
              <a:rPr lang="en-CA" sz="1800" dirty="0" smtClean="0">
                <a:latin typeface="Consolas" panose="020B0609020204030204" pitchFamily="49" charset="0"/>
                <a:cs typeface="Consolas" panose="020B0609020204030204" pitchFamily="49" charset="0"/>
              </a:rPr>
              <a:t>};</a:t>
            </a:r>
          </a:p>
          <a:p>
            <a:pPr lvl="0"/>
            <a:endParaRPr lang="en-CA" dirty="0" smtClean="0">
              <a:solidFill>
                <a:prstClr val="black"/>
              </a:solidFill>
            </a:endParaRPr>
          </a:p>
          <a:p>
            <a:r>
              <a:rPr lang="en-CA" dirty="0">
                <a:solidFill>
                  <a:prstClr val="black"/>
                </a:solidFill>
              </a:rPr>
              <a:t>During the software design </a:t>
            </a:r>
            <a:r>
              <a:rPr lang="en-CA" dirty="0" smtClean="0">
                <a:solidFill>
                  <a:prstClr val="black"/>
                </a:solidFill>
              </a:rPr>
              <a:t>phase,</a:t>
            </a:r>
          </a:p>
          <a:p>
            <a:pPr marL="0" indent="0">
              <a:buNone/>
            </a:pPr>
            <a:r>
              <a:rPr lang="en-CA" dirty="0">
                <a:solidFill>
                  <a:prstClr val="black"/>
                </a:solidFill>
              </a:rPr>
              <a:t>	</a:t>
            </a:r>
            <a:r>
              <a:rPr lang="en-CA" dirty="0" smtClean="0">
                <a:solidFill>
                  <a:prstClr val="black"/>
                </a:solidFill>
              </a:rPr>
              <a:t>all </a:t>
            </a:r>
            <a:r>
              <a:rPr lang="en-CA" dirty="0">
                <a:solidFill>
                  <a:prstClr val="black"/>
                </a:solidFill>
              </a:rPr>
              <a:t>local variables should be inspected to determine </a:t>
            </a:r>
            <a:r>
              <a:rPr lang="en-CA" dirty="0" smtClean="0">
                <a:solidFill>
                  <a:prstClr val="black"/>
                </a:solidFill>
              </a:rPr>
              <a:t>if their 	value need be changed after initialization</a:t>
            </a:r>
            <a:endParaRPr lang="en-CA" dirty="0">
              <a:solidFill>
                <a:prstClr val="black"/>
              </a:solidFill>
            </a:endParaRPr>
          </a:p>
          <a:p>
            <a:pPr lvl="1"/>
            <a:r>
              <a:rPr lang="en-CA" dirty="0">
                <a:solidFill>
                  <a:prstClr val="black"/>
                </a:solidFill>
              </a:rPr>
              <a:t>Indicating that a local variable is constant can allow for optimizations by the compiler</a:t>
            </a:r>
          </a:p>
          <a:p>
            <a:pPr lvl="1"/>
            <a:r>
              <a:rPr lang="en-CA" dirty="0" smtClean="0">
                <a:solidFill>
                  <a:prstClr val="black"/>
                </a:solidFill>
              </a:rPr>
              <a:t>Constants are identified using </a:t>
            </a:r>
            <a:r>
              <a:rPr lang="en-CA" cap="small" dirty="0">
                <a:solidFill>
                  <a:prstClr val="black"/>
                </a:solidFill>
              </a:rPr>
              <a:t>all </a:t>
            </a:r>
            <a:r>
              <a:rPr lang="en-CA" cap="small" dirty="0" smtClean="0">
                <a:solidFill>
                  <a:prstClr val="black"/>
                </a:solidFill>
              </a:rPr>
              <a:t>caps</a:t>
            </a:r>
            <a:endParaRPr lang="en-CA" dirty="0" smtClean="0">
              <a:solidFill>
                <a:prstClr val="black"/>
              </a:solidFill>
            </a:endParaRPr>
          </a:p>
          <a:p>
            <a:pPr lvl="2"/>
            <a:r>
              <a:rPr lang="en-CA" dirty="0" smtClean="0">
                <a:solidFill>
                  <a:prstClr val="black"/>
                </a:solidFill>
              </a:rPr>
              <a:t>This ensures other developers immediately differentiate between </a:t>
            </a:r>
            <a:r>
              <a:rPr lang="en-CA" dirty="0" smtClean="0">
                <a:solidFill>
                  <a:prstClr val="black"/>
                </a:solidFill>
              </a:rPr>
              <a:t>local </a:t>
            </a:r>
            <a:r>
              <a:rPr lang="en-CA" dirty="0" smtClean="0">
                <a:solidFill>
                  <a:prstClr val="black"/>
                </a:solidFill>
              </a:rPr>
              <a:t>constants </a:t>
            </a:r>
            <a:r>
              <a:rPr lang="en-CA" dirty="0" smtClean="0">
                <a:solidFill>
                  <a:prstClr val="black"/>
                </a:solidFill>
              </a:rPr>
              <a:t>and </a:t>
            </a:r>
            <a:r>
              <a:rPr lang="en-CA" dirty="0" smtClean="0">
                <a:solidFill>
                  <a:prstClr val="black"/>
                </a:solidFill>
              </a:rPr>
              <a:t>local variables</a:t>
            </a:r>
            <a:endParaRPr lang="en-CA" dirty="0" smtClean="0">
              <a:solidFill>
                <a:prstClr val="black"/>
              </a:solidFill>
            </a:endParaRPr>
          </a:p>
          <a:p>
            <a:endParaRPr lang="en-CA" dirty="0">
              <a:solidFill>
                <a:prstClr val="black"/>
              </a:solidFill>
            </a:endParaRPr>
          </a:p>
          <a:p>
            <a:r>
              <a:rPr lang="en-CA" dirty="0" smtClean="0">
                <a:solidFill>
                  <a:prstClr val="black"/>
                </a:solidFill>
              </a:rPr>
              <a:t>You can also use</a:t>
            </a:r>
          </a:p>
          <a:p>
            <a:pPr marL="0" indent="0">
              <a:buNone/>
            </a:pPr>
            <a:r>
              <a:rPr lang="en-CA" sz="1800" dirty="0"/>
              <a:t>	</a:t>
            </a:r>
            <a:r>
              <a:rPr lang="en-CA" sz="1800" b="1" dirty="0">
                <a:latin typeface="Consolas" panose="020B0609020204030204" pitchFamily="49" charset="0"/>
                <a:cs typeface="Consolas" panose="020B0609020204030204" pitchFamily="49" charset="0"/>
              </a:rPr>
              <a:t>const</a:t>
            </a:r>
            <a:r>
              <a:rPr lang="en-CA" sz="1800" dirty="0">
                <a:latin typeface="Consolas" panose="020B0609020204030204" pitchFamily="49" charset="0"/>
                <a:cs typeface="Consolas" panose="020B0609020204030204" pitchFamily="49" charset="0"/>
              </a:rPr>
              <a:t> </a:t>
            </a:r>
            <a:r>
              <a:rPr lang="en-CA" sz="1800" i="1" dirty="0" smtClean="0">
                <a:latin typeface="Consolas" panose="020B0609020204030204" pitchFamily="49" charset="0"/>
                <a:cs typeface="Consolas" panose="020B0609020204030204" pitchFamily="49" charset="0"/>
              </a:rPr>
              <a:t>typename</a:t>
            </a:r>
            <a:r>
              <a:rPr lang="en-CA" sz="1800" dirty="0" smtClean="0">
                <a:latin typeface="Consolas" panose="020B0609020204030204" pitchFamily="49" charset="0"/>
                <a:cs typeface="Consolas" panose="020B0609020204030204" pitchFamily="49" charset="0"/>
              </a:rPr>
              <a:t> </a:t>
            </a:r>
            <a:r>
              <a:rPr lang="en-CA" sz="1800" i="1" dirty="0" smtClean="0">
                <a:latin typeface="Consolas" panose="020B0609020204030204" pitchFamily="49" charset="0"/>
                <a:cs typeface="Consolas" panose="020B0609020204030204" pitchFamily="49" charset="0"/>
              </a:rPr>
              <a:t>IDENTIFIER</a:t>
            </a:r>
            <a:r>
              <a:rPr lang="en-CA" sz="1800" dirty="0" smtClean="0">
                <a:latin typeface="Consolas" panose="020B0609020204030204" pitchFamily="49" charset="0"/>
                <a:cs typeface="Consolas" panose="020B0609020204030204" pitchFamily="49" charset="0"/>
              </a:rPr>
              <a:t>{</a:t>
            </a:r>
            <a:r>
              <a:rPr lang="en-CA" sz="1800" i="1" dirty="0" smtClean="0">
                <a:latin typeface="Consolas" panose="020B0609020204030204" pitchFamily="49" charset="0"/>
                <a:cs typeface="Consolas" panose="020B0609020204030204" pitchFamily="49" charset="0"/>
              </a:rPr>
              <a:t>value</a:t>
            </a:r>
            <a:r>
              <a:rPr lang="en-CA" sz="1800" dirty="0" smtClean="0">
                <a:latin typeface="Consolas" panose="020B0609020204030204" pitchFamily="49" charset="0"/>
                <a:cs typeface="Consolas" panose="020B0609020204030204" pitchFamily="49" charset="0"/>
              </a:rPr>
              <a:t>};</a:t>
            </a:r>
            <a:endParaRPr lang="en-CA" sz="1800" dirty="0">
              <a:latin typeface="Consolas" panose="020B0609020204030204" pitchFamily="49" charset="0"/>
              <a:cs typeface="Consolas" panose="020B0609020204030204" pitchFamily="49" charset="0"/>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10314619"/>
      </p:ext>
    </p:extLst>
  </p:cSld>
  <p:clrMapOvr>
    <a:masterClrMapping/>
  </p:clrMapOvr>
  <mc:AlternateContent xmlns:mc="http://schemas.openxmlformats.org/markup-compatibility/2006">
    <mc:Choice xmlns:p14="http://schemas.microsoft.com/office/powerpoint/2010/main" Requires="p14">
      <p:transition spd="slow" p14:dur="2000" advTm="89285"/>
    </mc:Choice>
    <mc:Fallback>
      <p:transition spd="slow" advTm="89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Local constants</a:t>
            </a:r>
            <a:endParaRPr lang="en-CA" dirty="0"/>
          </a:p>
        </p:txBody>
      </p:sp>
      <p:sp>
        <p:nvSpPr>
          <p:cNvPr id="3" name="Content Placeholder 2"/>
          <p:cNvSpPr>
            <a:spLocks noGrp="1"/>
          </p:cNvSpPr>
          <p:nvPr>
            <p:ph idx="1"/>
          </p:nvPr>
        </p:nvSpPr>
        <p:spPr/>
        <p:txBody>
          <a:bodyPr/>
          <a:lstStyle/>
          <a:p>
            <a:pPr lvl="0"/>
            <a:r>
              <a:rPr lang="en-CA" dirty="0" smtClean="0">
                <a:solidFill>
                  <a:prstClr val="black"/>
                </a:solidFill>
              </a:rPr>
              <a:t>It is a compile-time error if a local constant is initialized:</a:t>
            </a:r>
          </a:p>
          <a:p>
            <a:pPr marL="400050" lvl="1" indent="0">
              <a:buNone/>
            </a:pPr>
            <a:r>
              <a:rPr lang="en-CA" sz="1600" dirty="0" smtClean="0">
                <a:latin typeface="Consolas" panose="020B0609020204030204" pitchFamily="49" charset="0"/>
                <a:cs typeface="Consolas" panose="020B0609020204030204" pitchFamily="49" charset="0"/>
              </a:rPr>
              <a:t>    example.cpp</a:t>
            </a:r>
            <a:r>
              <a:rPr lang="en-CA" sz="1600" dirty="0">
                <a:latin typeface="Consolas" panose="020B0609020204030204" pitchFamily="49" charset="0"/>
                <a:cs typeface="Consolas" panose="020B0609020204030204" pitchFamily="49" charset="0"/>
              </a:rPr>
              <a:t>: In function '</a:t>
            </a:r>
            <a:r>
              <a:rPr lang="en-CA" sz="1600" dirty="0" smtClean="0">
                <a:latin typeface="Consolas" panose="020B0609020204030204" pitchFamily="49" charset="0"/>
                <a:cs typeface="Consolas" panose="020B0609020204030204" pitchFamily="49" charset="0"/>
              </a:rPr>
              <a:t>int </a:t>
            </a:r>
            <a:r>
              <a:rPr lang="en-CA" sz="1600" dirty="0">
                <a:latin typeface="Consolas" panose="020B0609020204030204" pitchFamily="49" charset="0"/>
                <a:cs typeface="Consolas" panose="020B0609020204030204" pitchFamily="49" charset="0"/>
              </a:rPr>
              <a:t>main</a:t>
            </a:r>
            <a:r>
              <a:rPr lang="en-CA" sz="1600" dirty="0" smtClean="0">
                <a:latin typeface="Consolas" panose="020B0609020204030204" pitchFamily="49" charset="0"/>
                <a:cs typeface="Consolas" panose="020B0609020204030204" pitchFamily="49" charset="0"/>
              </a:rPr>
              <a:t>()</a:t>
            </a:r>
            <a:r>
              <a:rPr lang="en-CA" sz="1600" dirty="0">
                <a:latin typeface="Consolas" panose="020B0609020204030204" pitchFamily="49" charset="0"/>
                <a:cs typeface="Consolas" panose="020B0609020204030204" pitchFamily="49" charset="0"/>
              </a:rPr>
              <a:t>'</a:t>
            </a:r>
            <a:r>
              <a:rPr lang="en-CA" sz="1600" dirty="0" smtClean="0">
                <a:latin typeface="Consolas" panose="020B0609020204030204" pitchFamily="49" charset="0"/>
                <a:cs typeface="Consolas" panose="020B0609020204030204" pitchFamily="49" charset="0"/>
              </a:rPr>
              <a:t>:</a:t>
            </a:r>
            <a:endParaRPr lang="en-CA" sz="1600" dirty="0">
              <a:latin typeface="Consolas" panose="020B0609020204030204" pitchFamily="49" charset="0"/>
              <a:cs typeface="Consolas" panose="020B0609020204030204" pitchFamily="49" charset="0"/>
            </a:endParaRPr>
          </a:p>
          <a:p>
            <a:pPr marL="400050" lvl="1" indent="0">
              <a:buNone/>
            </a:pPr>
            <a:r>
              <a:rPr lang="en-CA" sz="1600" dirty="0" smtClean="0">
                <a:latin typeface="Consolas" panose="020B0609020204030204" pitchFamily="49" charset="0"/>
                <a:cs typeface="Consolas" panose="020B0609020204030204" pitchFamily="49" charset="0"/>
              </a:rPr>
              <a:t>    example.cpp:6:12</a:t>
            </a:r>
            <a:r>
              <a:rPr lang="en-CA" sz="1600" dirty="0">
                <a:latin typeface="Consolas" panose="020B0609020204030204" pitchFamily="49" charset="0"/>
                <a:cs typeface="Consolas" panose="020B0609020204030204" pitchFamily="49" charset="0"/>
              </a:rPr>
              <a:t>: error: uninitialized </a:t>
            </a:r>
            <a:r>
              <a:rPr lang="en-CA" sz="1600" dirty="0" err="1">
                <a:latin typeface="Consolas" panose="020B0609020204030204" pitchFamily="49" charset="0"/>
                <a:cs typeface="Consolas" panose="020B0609020204030204" pitchFamily="49" charset="0"/>
              </a:rPr>
              <a:t>const</a:t>
            </a: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'SAMPLE_COUNT'</a:t>
            </a:r>
            <a:endParaRPr lang="en-CA" sz="1600" dirty="0">
              <a:latin typeface="Consolas" panose="020B0609020204030204" pitchFamily="49" charset="0"/>
              <a:cs typeface="Consolas" panose="020B0609020204030204" pitchFamily="49" charset="0"/>
            </a:endParaRPr>
          </a:p>
          <a:p>
            <a:pPr marL="400050" lvl="1" indent="0">
              <a:buNone/>
            </a:pPr>
            <a:r>
              <a:rPr lang="en-CA" sz="1600" dirty="0" smtClean="0">
                <a:latin typeface="Consolas" panose="020B0609020204030204" pitchFamily="49" charset="0"/>
                <a:cs typeface="Consolas" panose="020B0609020204030204" pitchFamily="49" charset="0"/>
              </a:rPr>
              <a:t>        int </a:t>
            </a:r>
            <a:r>
              <a:rPr lang="en-CA" sz="1600" dirty="0" err="1">
                <a:latin typeface="Consolas" panose="020B0609020204030204" pitchFamily="49" charset="0"/>
                <a:cs typeface="Consolas" panose="020B0609020204030204" pitchFamily="49" charset="0"/>
              </a:rPr>
              <a:t>const</a:t>
            </a: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SAMPLE_COUNT;</a:t>
            </a:r>
            <a:endParaRPr lang="en-CA" sz="1600" dirty="0">
              <a:latin typeface="Consolas" panose="020B0609020204030204" pitchFamily="49" charset="0"/>
              <a:cs typeface="Consolas" panose="020B0609020204030204" pitchFamily="49" charset="0"/>
            </a:endParaRP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a:t>
            </a:r>
            <a:endParaRPr lang="en-CA" sz="1600" dirty="0">
              <a:latin typeface="Consolas" panose="020B0609020204030204" pitchFamily="49" charset="0"/>
              <a:cs typeface="Consolas" panose="020B0609020204030204" pitchFamily="49" charset="0"/>
            </a:endParaRPr>
          </a:p>
          <a:p>
            <a:pPr lvl="0"/>
            <a:r>
              <a:rPr lang="en-CA" dirty="0">
                <a:solidFill>
                  <a:prstClr val="black"/>
                </a:solidFill>
              </a:rPr>
              <a:t>It is a compile-time error </a:t>
            </a:r>
            <a:r>
              <a:rPr lang="en-CA" dirty="0" smtClean="0">
                <a:solidFill>
                  <a:prstClr val="black"/>
                </a:solidFill>
              </a:rPr>
              <a:t>to ever assign to a local constant:</a:t>
            </a:r>
            <a:endParaRPr lang="en-CA" dirty="0">
              <a:solidFill>
                <a:prstClr val="black"/>
              </a:solidFill>
            </a:endParaRPr>
          </a:p>
          <a:p>
            <a:pPr marL="400050" lvl="1" indent="0">
              <a:buNone/>
            </a:pPr>
            <a:r>
              <a:rPr lang="en-CA" sz="1400" dirty="0" smtClean="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example.cpp</a:t>
            </a:r>
            <a:r>
              <a:rPr lang="en-CA" sz="1600" dirty="0">
                <a:latin typeface="Consolas" panose="020B0609020204030204" pitchFamily="49" charset="0"/>
                <a:cs typeface="Consolas" panose="020B0609020204030204" pitchFamily="49" charset="0"/>
              </a:rPr>
              <a:t>: In function 'int main()':</a:t>
            </a: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example.cpp:7:15</a:t>
            </a:r>
            <a:r>
              <a:rPr lang="en-CA" sz="1600" dirty="0">
                <a:latin typeface="Consolas" panose="020B0609020204030204" pitchFamily="49" charset="0"/>
                <a:cs typeface="Consolas" panose="020B0609020204030204" pitchFamily="49" charset="0"/>
              </a:rPr>
              <a:t>: error: assignment of read-only </a:t>
            </a:r>
            <a:r>
              <a:rPr lang="en-CA" sz="1600" dirty="0" smtClean="0">
                <a:latin typeface="Consolas" panose="020B0609020204030204" pitchFamily="49" charset="0"/>
                <a:cs typeface="Consolas" panose="020B0609020204030204" pitchFamily="49" charset="0"/>
              </a:rPr>
              <a:t>variable</a:t>
            </a: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'SAMPLE_COUNT'</a:t>
            </a:r>
            <a:endParaRPr lang="en-CA" sz="1600" dirty="0">
              <a:latin typeface="Consolas" panose="020B0609020204030204" pitchFamily="49" charset="0"/>
              <a:cs typeface="Consolas" panose="020B0609020204030204" pitchFamily="49" charset="0"/>
            </a:endParaRPr>
          </a:p>
          <a:p>
            <a:pPr marL="400050" lvl="1" indent="0">
              <a:buNone/>
            </a:pPr>
            <a:r>
              <a:rPr lang="en-CA" sz="1600" dirty="0" smtClean="0">
                <a:latin typeface="Consolas" panose="020B0609020204030204" pitchFamily="49" charset="0"/>
                <a:cs typeface="Consolas" panose="020B0609020204030204" pitchFamily="49" charset="0"/>
              </a:rPr>
              <a:t>    SAMPLE_COUNT = 64;</a:t>
            </a:r>
            <a:endParaRPr lang="en-CA" sz="1600" dirty="0">
              <a:latin typeface="Consolas" panose="020B0609020204030204" pitchFamily="49" charset="0"/>
              <a:cs typeface="Consolas" panose="020B0609020204030204" pitchFamily="49" charset="0"/>
            </a:endParaRP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a:t>
            </a:r>
          </a:p>
          <a:p>
            <a:pPr lvl="0"/>
            <a:r>
              <a:rPr lang="en-CA" dirty="0" smtClean="0">
                <a:solidFill>
                  <a:prstClr val="black"/>
                </a:solidFill>
              </a:rPr>
              <a:t>A local constant is also referred to as a </a:t>
            </a:r>
            <a:r>
              <a:rPr lang="en-CA" i="1" dirty="0" smtClean="0">
                <a:solidFill>
                  <a:prstClr val="black"/>
                </a:solidFill>
              </a:rPr>
              <a:t>“read-only variable”</a:t>
            </a:r>
            <a:endParaRPr lang="en-CA" dirty="0">
              <a:solidFill>
                <a:prstClr val="black"/>
              </a:solidFill>
            </a:endParaRPr>
          </a:p>
          <a:p>
            <a:pPr marL="0" lvl="0" indent="0">
              <a:buNone/>
            </a:pPr>
            <a:endParaRPr lang="en-CA" sz="1500" dirty="0" smtClean="0">
              <a:latin typeface="Consolas" panose="020B0609020204030204" pitchFamily="49" charset="0"/>
              <a:cs typeface="Consolas" panose="020B0609020204030204" pitchFamily="49" charset="0"/>
            </a:endParaRPr>
          </a:p>
          <a:p>
            <a:pPr marL="0" lvl="0" indent="0">
              <a:buNone/>
            </a:pPr>
            <a:endParaRPr lang="en-CA" sz="2400" dirty="0"/>
          </a:p>
          <a:p>
            <a:pPr marL="0" lvl="0" indent="0">
              <a:buNone/>
            </a:pPr>
            <a:endParaRPr lang="en-CA" sz="1800" dirty="0" smtClean="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86569383"/>
      </p:ext>
    </p:extLst>
  </p:cSld>
  <p:clrMapOvr>
    <a:masterClrMapping/>
  </p:clrMapOvr>
  <mc:AlternateContent xmlns:mc="http://schemas.openxmlformats.org/markup-compatibility/2006">
    <mc:Choice xmlns:p14="http://schemas.microsoft.com/office/powerpoint/2010/main" Requires="p14">
      <p:transition spd="slow" p14:dur="2000" advTm="64748"/>
    </mc:Choice>
    <mc:Fallback>
      <p:transition spd="slow" advTm="64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Mathematical constants</a:t>
            </a:r>
            <a:endParaRPr lang="en-CA" dirty="0"/>
          </a:p>
        </p:txBody>
      </p:sp>
      <p:sp>
        <p:nvSpPr>
          <p:cNvPr id="3" name="Content Placeholder 2"/>
          <p:cNvSpPr>
            <a:spLocks noGrp="1"/>
          </p:cNvSpPr>
          <p:nvPr>
            <p:ph idx="1"/>
          </p:nvPr>
        </p:nvSpPr>
        <p:spPr/>
        <p:txBody>
          <a:bodyPr/>
          <a:lstStyle/>
          <a:p>
            <a:r>
              <a:rPr lang="en-CA" dirty="0" smtClean="0"/>
              <a:t>Mathematical and physical constants are declared </a:t>
            </a:r>
            <a:r>
              <a:rPr lang="en-CA" dirty="0" smtClean="0"/>
              <a:t>to be constant:</a:t>
            </a:r>
            <a:endParaRPr lang="en-CA" dirty="0" smtClean="0"/>
          </a:p>
          <a:p>
            <a:pPr marL="0" indent="0">
              <a:buNone/>
            </a:pPr>
            <a:r>
              <a:rPr lang="en-CA" sz="1800" dirty="0" smtClean="0"/>
              <a:t>	</a:t>
            </a:r>
            <a:r>
              <a:rPr lang="en-CA" sz="1800" dirty="0" smtClean="0">
                <a:latin typeface="Consolas" panose="020B0609020204030204" pitchFamily="49" charset="0"/>
                <a:cs typeface="Consolas" panose="020B0609020204030204" pitchFamily="49" charset="0"/>
              </a:rPr>
              <a:t>int main() {</a:t>
            </a:r>
          </a:p>
          <a:p>
            <a:pPr marL="0" indent="0">
              <a:buNone/>
            </a:pPr>
            <a:r>
              <a:rPr lang="en-CA" sz="1800" dirty="0" smtClean="0">
                <a:latin typeface="Consolas" panose="020B0609020204030204" pitchFamily="49" charset="0"/>
                <a:cs typeface="Consolas" panose="020B0609020204030204" pitchFamily="49" charset="0"/>
              </a:rPr>
              <a:t>	</a:t>
            </a:r>
            <a:r>
              <a:rPr lang="en-CA" sz="1800" dirty="0">
                <a:latin typeface="Consolas" panose="020B0609020204030204" pitchFamily="49" charset="0"/>
                <a:cs typeface="Consolas" panose="020B0609020204030204" pitchFamily="49" charset="0"/>
              </a:rPr>
              <a:t>    double </a:t>
            </a:r>
            <a:r>
              <a:rPr lang="en-CA" sz="1800" dirty="0" smtClean="0">
                <a:latin typeface="Consolas" panose="020B0609020204030204" pitchFamily="49" charset="0"/>
                <a:cs typeface="Consolas" panose="020B0609020204030204" pitchFamily="49" charset="0"/>
              </a:rPr>
              <a:t>const PI{3.1415926535897932};</a:t>
            </a:r>
          </a:p>
          <a:p>
            <a:pPr marL="0" indent="0">
              <a:buNone/>
            </a:pPr>
            <a:r>
              <a:rPr lang="en-CA" sz="1800" dirty="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    double const TWO_PI{2.0*PI};</a:t>
            </a:r>
          </a:p>
          <a:p>
            <a:pPr marL="0" indent="0">
              <a:buNone/>
            </a:pPr>
            <a:r>
              <a:rPr lang="en-CA" sz="1800" dirty="0">
                <a:latin typeface="Consolas" panose="020B0609020204030204" pitchFamily="49" charset="0"/>
                <a:cs typeface="Consolas" panose="020B0609020204030204" pitchFamily="49" charset="0"/>
              </a:rPr>
              <a:t>	    double const PI_BY_2{PI/2.0</a:t>
            </a:r>
            <a:r>
              <a:rPr lang="en-CA" sz="1800" dirty="0" smtClean="0">
                <a:latin typeface="Consolas" panose="020B0609020204030204" pitchFamily="49" charset="0"/>
                <a:cs typeface="Consolas" panose="020B0609020204030204" pitchFamily="49" charset="0"/>
              </a:rPr>
              <a:t>};</a:t>
            </a:r>
          </a:p>
          <a:p>
            <a:pPr marL="0" indent="0">
              <a:buNone/>
            </a:pPr>
            <a:r>
              <a:rPr lang="en-CA" sz="1800" dirty="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    double </a:t>
            </a:r>
            <a:r>
              <a:rPr lang="en-CA" sz="1800" dirty="0">
                <a:latin typeface="Consolas" panose="020B0609020204030204" pitchFamily="49" charset="0"/>
                <a:cs typeface="Consolas" panose="020B0609020204030204" pitchFamily="49" charset="0"/>
              </a:rPr>
              <a:t>const </a:t>
            </a:r>
            <a:r>
              <a:rPr lang="en-CA" sz="1800" dirty="0" smtClean="0">
                <a:latin typeface="Consolas" panose="020B0609020204030204" pitchFamily="49" charset="0"/>
                <a:cs typeface="Consolas" panose="020B0609020204030204" pitchFamily="49" charset="0"/>
              </a:rPr>
              <a:t>HC{1.98644586e-25};      // Jm</a:t>
            </a:r>
          </a:p>
          <a:p>
            <a:pPr marL="0" indent="0">
              <a:buNone/>
            </a:pPr>
            <a:r>
              <a:rPr lang="en-CA" sz="1800" dirty="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double </a:t>
            </a:r>
            <a:r>
              <a:rPr lang="en-CA" sz="1800" dirty="0">
                <a:latin typeface="Consolas" panose="020B0609020204030204" pitchFamily="49" charset="0"/>
                <a:cs typeface="Consolas" panose="020B0609020204030204" pitchFamily="49" charset="0"/>
              </a:rPr>
              <a:t>const </a:t>
            </a:r>
            <a:r>
              <a:rPr lang="en-CA" sz="1800" dirty="0" smtClean="0">
                <a:latin typeface="Consolas" panose="020B0609020204030204" pitchFamily="49" charset="0"/>
                <a:cs typeface="Consolas" panose="020B0609020204030204" pitchFamily="49" charset="0"/>
              </a:rPr>
              <a:t>AVOGADRO{6.02214076e23}; // 1/mol</a:t>
            </a:r>
            <a:r>
              <a:rPr lang="en-CA" sz="1800" dirty="0">
                <a:latin typeface="Consolas" panose="020B0609020204030204" pitchFamily="49" charset="0"/>
                <a:cs typeface="Consolas" panose="020B0609020204030204" pitchFamily="49" charset="0"/>
              </a:rPr>
              <a:t>	</a:t>
            </a:r>
          </a:p>
          <a:p>
            <a:pPr marL="0" indent="0">
              <a:buNone/>
            </a:pPr>
            <a:r>
              <a:rPr lang="en-CA" sz="1800" dirty="0" smtClean="0">
                <a:latin typeface="Consolas" panose="020B0609020204030204" pitchFamily="49" charset="0"/>
                <a:cs typeface="Consolas" panose="020B0609020204030204" pitchFamily="49" charset="0"/>
              </a:rPr>
              <a:t>	    // Do something...</a:t>
            </a:r>
          </a:p>
          <a:p>
            <a:pPr marL="0" indent="0">
              <a:buNone/>
            </a:pPr>
            <a:r>
              <a:rPr lang="en-CA" sz="1800" dirty="0">
                <a:latin typeface="Consolas" panose="020B0609020204030204" pitchFamily="49" charset="0"/>
                <a:cs typeface="Consolas" panose="020B0609020204030204" pitchFamily="49" charset="0"/>
              </a:rPr>
              <a:t>	}</a:t>
            </a:r>
            <a:endParaRPr lang="en-CA" sz="1800" dirty="0" smtClean="0">
              <a:latin typeface="Consolas" panose="020B0609020204030204" pitchFamily="49" charset="0"/>
              <a:cs typeface="Consolas" panose="020B0609020204030204" pitchFamily="49"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88400139"/>
      </p:ext>
    </p:extLst>
  </p:cSld>
  <p:clrMapOvr>
    <a:masterClrMapping/>
  </p:clrMapOvr>
  <mc:AlternateContent xmlns:mc="http://schemas.openxmlformats.org/markup-compatibility/2006">
    <mc:Choice xmlns:p14="http://schemas.microsoft.com/office/powerpoint/2010/main" Requires="p14">
      <p:transition spd="slow" p14:dur="2000" advTm="24556"/>
    </mc:Choice>
    <mc:Fallback>
      <p:transition spd="slow" advTm="24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Constant parameters</a:t>
            </a:r>
            <a:endParaRPr lang="en-CA" dirty="0"/>
          </a:p>
        </p:txBody>
      </p:sp>
      <p:sp>
        <p:nvSpPr>
          <p:cNvPr id="3" name="Content Placeholder 2"/>
          <p:cNvSpPr>
            <a:spLocks noGrp="1"/>
          </p:cNvSpPr>
          <p:nvPr>
            <p:ph idx="1"/>
          </p:nvPr>
        </p:nvSpPr>
        <p:spPr/>
        <p:txBody>
          <a:bodyPr/>
          <a:lstStyle/>
          <a:p>
            <a:r>
              <a:rPr lang="en-CA" dirty="0" smtClean="0"/>
              <a:t>It is also possible to declare a parameter constant</a:t>
            </a:r>
          </a:p>
          <a:p>
            <a:pPr marL="0" indent="0">
              <a:buNone/>
            </a:pPr>
            <a:r>
              <a:rPr lang="en-CA" sz="1600" dirty="0" smtClean="0"/>
              <a:t>	</a:t>
            </a:r>
            <a:r>
              <a:rPr lang="en-CA" sz="1600" dirty="0" smtClean="0">
                <a:latin typeface="Consolas" panose="020B0609020204030204" pitchFamily="49" charset="0"/>
                <a:cs typeface="Consolas" panose="020B0609020204030204" pitchFamily="49" charset="0"/>
              </a:rPr>
              <a:t>double average( unsigned int </a:t>
            </a:r>
            <a:r>
              <a:rPr lang="en-CA" sz="1600" b="1" dirty="0" err="1" smtClean="0">
                <a:solidFill>
                  <a:srgbClr val="FF0000"/>
                </a:solidFill>
                <a:latin typeface="Consolas" panose="020B0609020204030204" pitchFamily="49" charset="0"/>
                <a:cs typeface="Consolas" panose="020B0609020204030204" pitchFamily="49" charset="0"/>
              </a:rPr>
              <a:t>const</a:t>
            </a:r>
            <a:r>
              <a:rPr lang="en-CA" sz="1600" dirty="0" smtClean="0">
                <a:solidFill>
                  <a:srgbClr val="FF0000"/>
                </a:solidFill>
                <a:latin typeface="Consolas" panose="020B0609020204030204" pitchFamily="49" charset="0"/>
                <a:cs typeface="Consolas" panose="020B0609020204030204" pitchFamily="49" charset="0"/>
              </a:rPr>
              <a:t> </a:t>
            </a:r>
            <a:r>
              <a:rPr lang="en-CA" sz="1600" b="1" dirty="0" err="1" smtClean="0">
                <a:solidFill>
                  <a:srgbClr val="FF0000"/>
                </a:solidFill>
                <a:latin typeface="Consolas" panose="020B0609020204030204" pitchFamily="49" charset="0"/>
                <a:cs typeface="Consolas" panose="020B0609020204030204" pitchFamily="49" charset="0"/>
              </a:rPr>
              <a:t>num_values</a:t>
            </a:r>
            <a:r>
              <a:rPr lang="en-CA" sz="1600" b="1" dirty="0" smtClean="0">
                <a:solidFill>
                  <a:srgbClr val="FF0000"/>
                </a:solidFill>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a:t>
            </a:r>
          </a:p>
          <a:p>
            <a:pPr marL="0"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 cannot accidentally assign to '</a:t>
            </a:r>
            <a:r>
              <a:rPr lang="en-CA" sz="1600" dirty="0" err="1" smtClean="0">
                <a:latin typeface="Consolas" panose="020B0609020204030204" pitchFamily="49" charset="0"/>
                <a:cs typeface="Consolas" panose="020B0609020204030204" pitchFamily="49" charset="0"/>
              </a:rPr>
              <a:t>num_values</a:t>
            </a:r>
            <a:r>
              <a:rPr lang="en-CA" sz="1600" dirty="0" smtClean="0">
                <a:latin typeface="Consolas" panose="020B0609020204030204" pitchFamily="49" charset="0"/>
                <a:cs typeface="Consolas" panose="020B0609020204030204" pitchFamily="49" charset="0"/>
              </a:rPr>
              <a:t>'</a:t>
            </a:r>
            <a:endParaRPr lang="en-CA" sz="1600" dirty="0">
              <a:latin typeface="Consolas" panose="020B0609020204030204" pitchFamily="49" charset="0"/>
              <a:cs typeface="Consolas" panose="020B0609020204030204" pitchFamily="49" charset="0"/>
            </a:endParaRPr>
          </a:p>
          <a:p>
            <a:pPr marL="0" indent="0">
              <a:buNone/>
            </a:pPr>
            <a:r>
              <a:rPr lang="en-CA" sz="1600" dirty="0" smtClean="0">
                <a:latin typeface="Consolas" panose="020B0609020204030204" pitchFamily="49" charset="0"/>
                <a:cs typeface="Consolas" panose="020B0609020204030204" pitchFamily="49" charset="0"/>
              </a:rPr>
              <a:t>	}</a:t>
            </a:r>
          </a:p>
          <a:p>
            <a:pPr marL="0" indent="0">
              <a:buNone/>
            </a:pPr>
            <a:endParaRPr lang="en-CA" sz="1400" dirty="0">
              <a:latin typeface="Consolas" panose="020B0609020204030204" pitchFamily="49" charset="0"/>
              <a:cs typeface="Consolas" panose="020B0609020204030204" pitchFamily="49"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98313065"/>
      </p:ext>
    </p:extLst>
  </p:cSld>
  <p:clrMapOvr>
    <a:masterClrMapping/>
  </p:clrMapOvr>
  <mc:AlternateContent xmlns:mc="http://schemas.openxmlformats.org/markup-compatibility/2006">
    <mc:Choice xmlns:p14="http://schemas.microsoft.com/office/powerpoint/2010/main" Requires="p14">
      <p:transition spd="slow" p14:dur="2000" advTm="26849"/>
    </mc:Choice>
    <mc:Fallback>
      <p:transition spd="slow" advTm="26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Constant parameters</a:t>
            </a:r>
            <a:endParaRPr lang="en-CA" dirty="0"/>
          </a:p>
        </p:txBody>
      </p:sp>
      <p:sp>
        <p:nvSpPr>
          <p:cNvPr id="3" name="Content Placeholder 2"/>
          <p:cNvSpPr>
            <a:spLocks noGrp="1"/>
          </p:cNvSpPr>
          <p:nvPr>
            <p:ph idx="1"/>
          </p:nvPr>
        </p:nvSpPr>
        <p:spPr/>
        <p:txBody>
          <a:bodyPr/>
          <a:lstStyle/>
          <a:p>
            <a:pPr lvl="0"/>
            <a:r>
              <a:rPr lang="en-CA" dirty="0" smtClean="0">
                <a:solidFill>
                  <a:prstClr val="black"/>
                </a:solidFill>
              </a:rPr>
              <a:t>This </a:t>
            </a:r>
            <a:r>
              <a:rPr lang="en-CA" dirty="0" smtClean="0">
                <a:solidFill>
                  <a:prstClr val="black"/>
                </a:solidFill>
              </a:rPr>
              <a:t>prevents any future editor of this code from accidentally changing the value</a:t>
            </a:r>
          </a:p>
          <a:p>
            <a:pPr lvl="1"/>
            <a:r>
              <a:rPr lang="en-US" dirty="0" smtClean="0">
                <a:solidFill>
                  <a:prstClr val="black"/>
                </a:solidFill>
              </a:rPr>
              <a:t>There may be no reason for the function to change this value</a:t>
            </a:r>
          </a:p>
          <a:p>
            <a:pPr lvl="1"/>
            <a:r>
              <a:rPr lang="en-US" dirty="0" smtClean="0">
                <a:solidFill>
                  <a:prstClr val="black"/>
                </a:solidFill>
              </a:rPr>
              <a:t>Most functions we have written would benefit from this:</a:t>
            </a:r>
          </a:p>
          <a:p>
            <a:pPr marL="1314450" lvl="3" indent="0">
              <a:buNone/>
            </a:pPr>
            <a:r>
              <a:rPr lang="en-US" sz="1600" dirty="0" smtClean="0">
                <a:solidFill>
                  <a:prstClr val="black"/>
                </a:solidFill>
                <a:latin typeface="Consolas" panose="020B0609020204030204" pitchFamily="49" charset="0"/>
              </a:rPr>
              <a:t>unsigned long factorial( unsigned long </a:t>
            </a:r>
            <a:r>
              <a:rPr lang="en-US" sz="1600" b="1" dirty="0" err="1" smtClean="0">
                <a:solidFill>
                  <a:srgbClr val="FF0000"/>
                </a:solidFill>
                <a:latin typeface="Consolas" panose="020B0609020204030204" pitchFamily="49" charset="0"/>
              </a:rPr>
              <a:t>const</a:t>
            </a:r>
            <a:r>
              <a:rPr lang="en-US" sz="1600" dirty="0" smtClean="0">
                <a:solidFill>
                  <a:prstClr val="black"/>
                </a:solidFill>
                <a:latin typeface="Consolas" panose="020B0609020204030204" pitchFamily="49" charset="0"/>
              </a:rPr>
              <a:t> n ) {</a:t>
            </a:r>
          </a:p>
          <a:p>
            <a:pPr marL="1314450" lvl="3" indent="0">
              <a:buNone/>
            </a:pPr>
            <a:r>
              <a:rPr lang="en-US" sz="1600" dirty="0" smtClean="0">
                <a:solidFill>
                  <a:prstClr val="black"/>
                </a:solidFill>
                <a:latin typeface="Consolas" panose="020B0609020204030204" pitchFamily="49" charset="0"/>
              </a:rPr>
              <a:t>    //                               64</a:t>
            </a:r>
          </a:p>
          <a:p>
            <a:pPr marL="1314450" lvl="3" indent="0">
              <a:buNone/>
            </a:pPr>
            <a:r>
              <a:rPr lang="en-US" sz="1600" dirty="0" smtClean="0">
                <a:solidFill>
                  <a:prstClr val="black"/>
                </a:solidFill>
                <a:latin typeface="Consolas" panose="020B0609020204030204" pitchFamily="49" charset="0"/>
              </a:rPr>
              <a:t>    </a:t>
            </a:r>
            <a:r>
              <a:rPr lang="en-US" sz="1600" dirty="0" smtClean="0">
                <a:solidFill>
                  <a:prstClr val="black"/>
                </a:solidFill>
                <a:latin typeface="Consolas" panose="020B0609020204030204" pitchFamily="49" charset="0"/>
              </a:rPr>
              <a:t>// </a:t>
            </a:r>
            <a:r>
              <a:rPr lang="en-US" sz="1600" dirty="0" smtClean="0">
                <a:solidFill>
                  <a:prstClr val="black"/>
                </a:solidFill>
                <a:latin typeface="Consolas" panose="020B0609020204030204" pitchFamily="49" charset="0"/>
              </a:rPr>
              <a:t>21! </a:t>
            </a:r>
            <a:r>
              <a:rPr lang="en-US" sz="1600" dirty="0">
                <a:solidFill>
                  <a:prstClr val="black"/>
                </a:solidFill>
                <a:latin typeface="Consolas" panose="020B0609020204030204" pitchFamily="49" charset="0"/>
              </a:rPr>
              <a:t>= </a:t>
            </a:r>
            <a:r>
              <a:rPr lang="en-US" sz="1600" dirty="0" smtClean="0">
                <a:solidFill>
                  <a:prstClr val="black"/>
                </a:solidFill>
                <a:latin typeface="Consolas" panose="020B0609020204030204" pitchFamily="49" charset="0"/>
              </a:rPr>
              <a:t>51090942171709440000 &gt; </a:t>
            </a:r>
            <a:r>
              <a:rPr lang="en-US" sz="1600" dirty="0" smtClean="0">
                <a:solidFill>
                  <a:prstClr val="black"/>
                </a:solidFill>
                <a:latin typeface="Consolas" panose="020B0609020204030204" pitchFamily="49" charset="0"/>
              </a:rPr>
              <a:t>2</a:t>
            </a:r>
            <a:endParaRPr lang="en-US" sz="1600" dirty="0" smtClean="0">
              <a:solidFill>
                <a:prstClr val="black"/>
              </a:solidFill>
              <a:latin typeface="Consolas" panose="020B0609020204030204" pitchFamily="49" charset="0"/>
            </a:endParaRPr>
          </a:p>
          <a:p>
            <a:pPr marL="1314450" lvl="3" indent="0">
              <a:buNone/>
            </a:pPr>
            <a:r>
              <a:rPr lang="en-US" sz="1600" dirty="0" smtClean="0">
                <a:solidFill>
                  <a:prstClr val="black"/>
                </a:solidFill>
                <a:latin typeface="Consolas" panose="020B0609020204030204" pitchFamily="49" charset="0"/>
              </a:rPr>
              <a:t>    </a:t>
            </a:r>
            <a:r>
              <a:rPr lang="en-US" sz="1600" dirty="0">
                <a:solidFill>
                  <a:prstClr val="black"/>
                </a:solidFill>
                <a:latin typeface="Consolas" panose="020B0609020204030204" pitchFamily="49" charset="0"/>
              </a:rPr>
              <a:t>assert( n &lt;= 20 ); </a:t>
            </a:r>
            <a:endParaRPr lang="en-US" sz="1600" dirty="0" smtClean="0">
              <a:solidFill>
                <a:prstClr val="black"/>
              </a:solidFill>
              <a:latin typeface="Consolas" panose="020B0609020204030204" pitchFamily="49" charset="0"/>
            </a:endParaRPr>
          </a:p>
          <a:p>
            <a:pPr marL="1314450" lvl="3" indent="0">
              <a:buNone/>
            </a:pPr>
            <a:endParaRPr lang="en-US" sz="1600" dirty="0" smtClean="0">
              <a:solidFill>
                <a:prstClr val="black"/>
              </a:solidFill>
              <a:latin typeface="Consolas" panose="020B0609020204030204" pitchFamily="49" charset="0"/>
            </a:endParaRPr>
          </a:p>
          <a:p>
            <a:pPr marL="1314450" lvl="3" indent="0">
              <a:buNone/>
            </a:pPr>
            <a:r>
              <a:rPr lang="en-US" sz="1600" dirty="0">
                <a:solidFill>
                  <a:prstClr val="black"/>
                </a:solidFill>
                <a:latin typeface="Consolas" panose="020B0609020204030204" pitchFamily="49" charset="0"/>
              </a:rPr>
              <a:t> </a:t>
            </a:r>
            <a:r>
              <a:rPr lang="en-US" sz="1600" dirty="0" smtClean="0">
                <a:solidFill>
                  <a:prstClr val="black"/>
                </a:solidFill>
                <a:latin typeface="Consolas" panose="020B0609020204030204" pitchFamily="49" charset="0"/>
              </a:rPr>
              <a:t>   unsigned long result{1};</a:t>
            </a:r>
          </a:p>
          <a:p>
            <a:pPr marL="1314450" lvl="3" indent="0">
              <a:buNone/>
            </a:pPr>
            <a:endParaRPr lang="en-US" sz="1600" dirty="0" smtClean="0">
              <a:solidFill>
                <a:prstClr val="black"/>
              </a:solidFill>
              <a:latin typeface="Consolas" panose="020B0609020204030204" pitchFamily="49" charset="0"/>
            </a:endParaRPr>
          </a:p>
          <a:p>
            <a:pPr marL="1314450" lvl="3" indent="0">
              <a:buNone/>
            </a:pPr>
            <a:r>
              <a:rPr lang="en-US" sz="1600" dirty="0">
                <a:solidFill>
                  <a:prstClr val="black"/>
                </a:solidFill>
                <a:latin typeface="Consolas" panose="020B0609020204030204" pitchFamily="49" charset="0"/>
              </a:rPr>
              <a:t> </a:t>
            </a:r>
            <a:r>
              <a:rPr lang="en-US" sz="1600" dirty="0" smtClean="0">
                <a:solidFill>
                  <a:prstClr val="black"/>
                </a:solidFill>
                <a:latin typeface="Consolas" panose="020B0609020204030204" pitchFamily="49" charset="0"/>
              </a:rPr>
              <a:t>   for ( unsigned long k{2}; k &lt;= n; ++k ) {</a:t>
            </a:r>
          </a:p>
          <a:p>
            <a:pPr marL="1314450" lvl="3" indent="0">
              <a:buNone/>
            </a:pPr>
            <a:r>
              <a:rPr lang="en-US" sz="1600" dirty="0">
                <a:solidFill>
                  <a:prstClr val="black"/>
                </a:solidFill>
                <a:latin typeface="Consolas" panose="020B0609020204030204" pitchFamily="49" charset="0"/>
              </a:rPr>
              <a:t> </a:t>
            </a:r>
            <a:r>
              <a:rPr lang="en-US" sz="1600" dirty="0" smtClean="0">
                <a:solidFill>
                  <a:prstClr val="black"/>
                </a:solidFill>
                <a:latin typeface="Consolas" panose="020B0609020204030204" pitchFamily="49" charset="0"/>
              </a:rPr>
              <a:t>       result *= k;</a:t>
            </a:r>
          </a:p>
          <a:p>
            <a:pPr marL="1314450" lvl="3" indent="0">
              <a:buNone/>
            </a:pPr>
            <a:r>
              <a:rPr lang="en-US" sz="1600" dirty="0">
                <a:solidFill>
                  <a:prstClr val="black"/>
                </a:solidFill>
                <a:latin typeface="Consolas" panose="020B0609020204030204" pitchFamily="49" charset="0"/>
              </a:rPr>
              <a:t> </a:t>
            </a:r>
            <a:r>
              <a:rPr lang="en-US" sz="1600" dirty="0" smtClean="0">
                <a:solidFill>
                  <a:prstClr val="black"/>
                </a:solidFill>
                <a:latin typeface="Consolas" panose="020B0609020204030204" pitchFamily="49" charset="0"/>
              </a:rPr>
              <a:t>   }</a:t>
            </a:r>
          </a:p>
          <a:p>
            <a:pPr marL="1314450" lvl="3" indent="0">
              <a:buNone/>
            </a:pPr>
            <a:endParaRPr lang="en-US" sz="1600" dirty="0">
              <a:solidFill>
                <a:prstClr val="black"/>
              </a:solidFill>
              <a:latin typeface="Consolas" panose="020B0609020204030204" pitchFamily="49" charset="0"/>
            </a:endParaRPr>
          </a:p>
          <a:p>
            <a:pPr marL="1314450" lvl="3" indent="0">
              <a:buNone/>
            </a:pPr>
            <a:r>
              <a:rPr lang="en-US" sz="1600" dirty="0" smtClean="0">
                <a:solidFill>
                  <a:prstClr val="black"/>
                </a:solidFill>
                <a:latin typeface="Consolas" panose="020B0609020204030204" pitchFamily="49" charset="0"/>
              </a:rPr>
              <a:t>    return result;</a:t>
            </a:r>
          </a:p>
          <a:p>
            <a:pPr marL="1314450" lvl="3" indent="0">
              <a:buNone/>
            </a:pPr>
            <a:r>
              <a:rPr lang="en-US" sz="1600" dirty="0">
                <a:solidFill>
                  <a:prstClr val="black"/>
                </a:solidFill>
                <a:latin typeface="Consolas" panose="020B0609020204030204" pitchFamily="49" charset="0"/>
              </a:rPr>
              <a:t>}</a:t>
            </a:r>
            <a:endParaRPr lang="en-CA" sz="1600" dirty="0" smtClean="0">
              <a:solidFill>
                <a:prstClr val="black"/>
              </a:solidFill>
              <a:latin typeface="Consolas" panose="020B0609020204030204" pitchFamily="49" charset="0"/>
            </a:endParaRPr>
          </a:p>
        </p:txBody>
      </p:sp>
      <p:sp>
        <p:nvSpPr>
          <p:cNvPr id="4" name="Rounded Rectangle 3"/>
          <p:cNvSpPr/>
          <p:nvPr/>
        </p:nvSpPr>
        <p:spPr>
          <a:xfrm>
            <a:off x="4572000" y="2996952"/>
            <a:ext cx="2448272"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ounded Rectangle 4"/>
          <p:cNvSpPr/>
          <p:nvPr/>
        </p:nvSpPr>
        <p:spPr>
          <a:xfrm>
            <a:off x="2276128" y="3276168"/>
            <a:ext cx="4320480" cy="9361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7091351"/>
      </p:ext>
    </p:extLst>
  </p:cSld>
  <p:clrMapOvr>
    <a:masterClrMapping/>
  </p:clrMapOvr>
  <mc:AlternateContent xmlns:mc="http://schemas.openxmlformats.org/markup-compatibility/2006">
    <mc:Choice xmlns:p14="http://schemas.microsoft.com/office/powerpoint/2010/main" Requires="p14">
      <p:transition spd="slow" p14:dur="2000" advTm="74122"/>
    </mc:Choice>
    <mc:Fallback>
      <p:transition spd="slow" advTm="74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7"/>
                </p:tgtEl>
              </p:cMediaNode>
            </p:audio>
          </p:childTnLst>
        </p:cTn>
      </p:par>
    </p:tnLst>
    <p:bldLst>
      <p:bldP spid="4" grpId="0" animBg="1"/>
      <p:bldP spid="4" grpId="1"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6|10|7.7|19.3"/>
</p:tagLst>
</file>

<file path=ppt/tags/tag2.xml><?xml version="1.0" encoding="utf-8"?>
<p:tagLst xmlns:a="http://schemas.openxmlformats.org/drawingml/2006/main" xmlns:r="http://schemas.openxmlformats.org/officeDocument/2006/relationships" xmlns:p="http://schemas.openxmlformats.org/presentationml/2006/main">
  <p:tag name="TIMING" val="|28.1|4"/>
</p:tagLst>
</file>

<file path=ppt/tags/tag3.xml><?xml version="1.0" encoding="utf-8"?>
<p:tagLst xmlns:a="http://schemas.openxmlformats.org/drawingml/2006/main" xmlns:r="http://schemas.openxmlformats.org/officeDocument/2006/relationships" xmlns:p="http://schemas.openxmlformats.org/presentationml/2006/main">
  <p:tag name="TIMING" val="|22.8|13.4|20.6|22.5"/>
</p:tagLst>
</file>

<file path=ppt/tags/tag4.xml><?xml version="1.0" encoding="utf-8"?>
<p:tagLst xmlns:a="http://schemas.openxmlformats.org/drawingml/2006/main" xmlns:r="http://schemas.openxmlformats.org/officeDocument/2006/relationships" xmlns:p="http://schemas.openxmlformats.org/presentationml/2006/main">
  <p:tag name="TIMING" val="|27.5|32.5"/>
</p:tagLst>
</file>

<file path=ppt/tags/tag5.xml><?xml version="1.0" encoding="utf-8"?>
<p:tagLst xmlns:a="http://schemas.openxmlformats.org/drawingml/2006/main" xmlns:r="http://schemas.openxmlformats.org/officeDocument/2006/relationships" xmlns:p="http://schemas.openxmlformats.org/presentationml/2006/main">
  <p:tag name="TIMING" val="|9.1|13.2|12.6|12.1"/>
</p:tagLst>
</file>

<file path=ppt/tags/tag6.xml><?xml version="1.0" encoding="utf-8"?>
<p:tagLst xmlns:a="http://schemas.openxmlformats.org/drawingml/2006/main" xmlns:r="http://schemas.openxmlformats.org/officeDocument/2006/relationships" xmlns:p="http://schemas.openxmlformats.org/presentationml/2006/main">
  <p:tag name="TIMING" val="|28.2|19.8"/>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73704</TotalTime>
  <Words>635</Words>
  <Application>Microsoft Office PowerPoint</Application>
  <PresentationFormat>On-screen Show (4:3)</PresentationFormat>
  <Paragraphs>118</Paragraphs>
  <Slides>14</Slides>
  <Notes>0</Notes>
  <HiddenSlides>0</HiddenSlides>
  <MMClips>14</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Custom Design</vt:lpstr>
      <vt:lpstr>The const keyword: keeping data safe</vt:lpstr>
      <vt:lpstr>Outline</vt:lpstr>
      <vt:lpstr>Programming practice</vt:lpstr>
      <vt:lpstr>Software problem</vt:lpstr>
      <vt:lpstr>Local constants</vt:lpstr>
      <vt:lpstr>Local constants</vt:lpstr>
      <vt:lpstr>Mathematical constants</vt:lpstr>
      <vt:lpstr>Constant parameters</vt:lpstr>
      <vt:lpstr>Constant parameters</vt:lpstr>
      <vt:lpstr>Synopsis</vt:lpstr>
      <vt:lpstr>Summary</vt:lpstr>
      <vt:lpstr>References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1519</cp:revision>
  <dcterms:created xsi:type="dcterms:W3CDTF">2009-09-11T23:00:44Z</dcterms:created>
  <dcterms:modified xsi:type="dcterms:W3CDTF">2020-07-29T19:36:06Z</dcterms:modified>
</cp:coreProperties>
</file>